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FF79-9044-4609-BF29-F816F31EC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9BC1D3-F882-4320-A102-8974D106E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60418-FD38-4EF0-B76C-273380E0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C1F36-2108-4DD6-8A71-EB5BC72A8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6F95E-4BEE-4E42-AEA2-D6D23D10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4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6F4A2-CBB5-439A-BC81-BBF1C7E0C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7C6A8-D032-4823-975F-D29C974A1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10F2-EECC-41DF-BFB3-0F63612C7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EFEF2-76F6-439C-AC1B-F03D1FA7D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56995-51C1-4682-AAD4-0A0369DC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1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DAF2D7-F03D-475F-8056-14FC621767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79A93-8F86-4851-840D-D95E30744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8ADBD-3837-42A8-874A-0EF298F66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125DA-EF19-4846-B6EC-98E4AF7D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0535E-960B-401C-BB31-21001464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A3415-F434-4750-8F5B-E2F5A6A8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F3F05-3BE8-47BE-8D82-89FE22E19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6CD43-06F9-4787-A40B-B3FE9016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B7FE4-BE8C-4F6D-9180-AA967F344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FB4F-AEDF-431B-9E66-E26A38F4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6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AD1D3-1717-43A8-9E3D-370050466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31074-E7CB-4204-AA41-764DA761B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A9D78-48E7-490B-A9AA-8A7A46B8E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B7156-DA21-4D22-A5F2-C221C0CA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059F4-07F7-4A07-98A4-43D3AD075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4A59B-70CB-472C-934D-606E01F20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97855-C000-4446-8806-B978AD5FF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22217-8629-4DB8-B38B-76875C065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E1B62-F1BD-48B9-AD3B-E4140B45C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A50B7-C3AE-41BB-B33B-35B01AEE7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18FCD-3BC1-4875-A508-B383A3093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81305-11B9-4C17-87C1-5DEF6EE4C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FCEEB-E4E5-42BB-A083-8279A9552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835C5F-7B45-4B65-8262-EB4BBB35D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8DB866-61C8-445E-87FE-83FFE802F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891F30-08F2-48B4-82FF-BE9FCF3E40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125BA5-0054-44CA-90B7-264BB1328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D20845-A325-4B1A-B83C-41879BB6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8E7038-52D4-49B4-8AF6-202FC3AB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7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1D223-7122-410D-9ABB-A24F01933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5ADFE-2C6D-49D0-90EC-54B508D6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ED641B-F505-4FC7-A8D4-E91CB1646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E4B553-C17C-47C5-BDFB-6C3D5BB53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6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26AF0A-78D8-47D0-A0D0-7A49535E8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CFCC5-A2FF-47C5-A115-4E8111BB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C47D8-A0D9-461D-A9D6-A15D1DE3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6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AF425-216B-4049-9D80-673088671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717-3866-435B-8C0F-9C4F59CB3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6B4C0-DC18-4294-A333-9375290A3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EDC34-9127-428B-91EC-9D82C7393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1B24B-10EF-465E-B7D8-D64F6F974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AFAC8-59FD-425A-917B-9CD7ECB7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3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B375C-2568-4F51-9D2C-C20F69AF8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D62DA7-C22D-43D5-BD54-2F8B8A604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74D06B-6001-4B27-AF43-191B9CBEA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A20FA-BCE8-4B3B-B903-E85066BB0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7DF5B-8AC5-423D-B7A0-07421F91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1F172-B239-4DCA-88B3-DD68DA2A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7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3DAF9D-4780-47FB-A8A5-018C253DB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4ABB1-0F86-4176-B8E1-6BF16AA78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406F5-B710-4B5D-8E31-CC7618043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2ACC-0D7D-44E4-8B62-00BAA5D84E8B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F0E62-E4D5-4401-B3CC-E4FB0FEB1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F2FA4-0193-4470-91EC-2ED425DF4A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A3114-41D6-4123-B8EF-CD3927DB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1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3AC30-995E-400B-A410-86D649161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18406"/>
            <a:ext cx="9144000" cy="3162651"/>
          </a:xfrm>
        </p:spPr>
        <p:txBody>
          <a:bodyPr>
            <a:normAutofit/>
          </a:bodyPr>
          <a:lstStyle/>
          <a:p>
            <a:r>
              <a:rPr lang="en-US" b="1" dirty="0"/>
              <a:t>ONLINE PERMIT</a:t>
            </a:r>
            <a:br>
              <a:rPr lang="en-US" dirty="0"/>
            </a:br>
            <a:r>
              <a:rPr lang="en-US" b="1" dirty="0"/>
              <a:t>APPLICATION INSTRUCTIONS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77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B429A3-95AF-4A7E-A9B0-1B0448992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70559"/>
            <a:ext cx="7511455" cy="65168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E893C5F-B542-43BF-B7A5-33CF7C0F5DE9}"/>
              </a:ext>
            </a:extLst>
          </p:cNvPr>
          <p:cNvSpPr txBox="1"/>
          <p:nvPr/>
        </p:nvSpPr>
        <p:spPr>
          <a:xfrm>
            <a:off x="5505449" y="723900"/>
            <a:ext cx="647700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page shows you an application number as your confirmation.  This information will also be sent in a receipt to the email provided on the application. 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634D0D2-D151-498A-BDF0-A99E7BA539BE}"/>
              </a:ext>
            </a:extLst>
          </p:cNvPr>
          <p:cNvSpPr/>
          <p:nvPr/>
        </p:nvSpPr>
        <p:spPr>
          <a:xfrm rot="20781479">
            <a:off x="4314824" y="810608"/>
            <a:ext cx="590551" cy="4572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512E13B4-4562-40E5-8069-916E75B151F1}"/>
              </a:ext>
            </a:extLst>
          </p:cNvPr>
          <p:cNvSpPr/>
          <p:nvPr/>
        </p:nvSpPr>
        <p:spPr>
          <a:xfrm rot="5400000">
            <a:off x="3053358" y="1490318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3F3473-BC7D-4F2A-AAC8-23EAD3748F1E}"/>
              </a:ext>
            </a:extLst>
          </p:cNvPr>
          <p:cNvSpPr txBox="1"/>
          <p:nvPr/>
        </p:nvSpPr>
        <p:spPr>
          <a:xfrm>
            <a:off x="3965277" y="1737206"/>
            <a:ext cx="542025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C4FF4"/>
                </a:solidFill>
              </a:rPr>
              <a:t>View/select payable items </a:t>
            </a:r>
            <a:r>
              <a:rPr lang="en-US" dirty="0"/>
              <a:t>or </a:t>
            </a:r>
            <a:r>
              <a:rPr lang="en-US" dirty="0">
                <a:solidFill>
                  <a:srgbClr val="1C4FF4"/>
                </a:solidFill>
              </a:rPr>
              <a:t>Pay all payable items now</a:t>
            </a:r>
            <a:r>
              <a:rPr lang="en-US" dirty="0"/>
              <a:t>.  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2297FA18-103C-4A24-B40F-1B8BF565159A}"/>
              </a:ext>
            </a:extLst>
          </p:cNvPr>
          <p:cNvSpPr/>
          <p:nvPr/>
        </p:nvSpPr>
        <p:spPr>
          <a:xfrm rot="5400000">
            <a:off x="2881909" y="2305312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EB9A7B-7B94-4467-B402-7612EE8079E7}"/>
              </a:ext>
            </a:extLst>
          </p:cNvPr>
          <p:cNvSpPr txBox="1"/>
          <p:nvPr/>
        </p:nvSpPr>
        <p:spPr>
          <a:xfrm>
            <a:off x="3784878" y="2609850"/>
            <a:ext cx="531149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To upload plans, use the attachment options here.  </a:t>
            </a:r>
          </a:p>
        </p:txBody>
      </p:sp>
    </p:spTree>
    <p:extLst>
      <p:ext uri="{BB962C8B-B14F-4D97-AF65-F5344CB8AC3E}">
        <p14:creationId xmlns:p14="http://schemas.microsoft.com/office/powerpoint/2010/main" val="3552661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B1949A-10DB-4D8E-A5B8-C9395A50B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" y="221478"/>
            <a:ext cx="11972925" cy="29136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BBE7F1-5D46-448D-A1F1-ABBAA87E9A8A}"/>
              </a:ext>
            </a:extLst>
          </p:cNvPr>
          <p:cNvSpPr txBox="1"/>
          <p:nvPr/>
        </p:nvSpPr>
        <p:spPr>
          <a:xfrm>
            <a:off x="1495426" y="3390150"/>
            <a:ext cx="954570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</a:t>
            </a:r>
            <a:r>
              <a:rPr lang="en-US" dirty="0">
                <a:solidFill>
                  <a:srgbClr val="1C4FF4"/>
                </a:solidFill>
              </a:rPr>
              <a:t>‘Pay all payable items now’ </a:t>
            </a:r>
            <a:r>
              <a:rPr lang="en-US" dirty="0"/>
              <a:t>is selected, you will be directed to this screen, where your permit is already added to the cart. </a:t>
            </a:r>
          </a:p>
          <a:p>
            <a:endParaRPr lang="en-US" dirty="0"/>
          </a:p>
          <a:p>
            <a:r>
              <a:rPr lang="en-US" dirty="0"/>
              <a:t>At this point, click on the ‘My Cart’ logo at the top right of the screen.  You will be given an option at that point to </a:t>
            </a:r>
            <a:r>
              <a:rPr lang="en-US" b="1" dirty="0"/>
              <a:t>Checkout</a:t>
            </a:r>
            <a:r>
              <a:rPr lang="en-US" dirty="0"/>
              <a:t>.   This will take you to a screen where you will be able to enter your credit card or e-check information.  </a:t>
            </a:r>
          </a:p>
          <a:p>
            <a:endParaRPr lang="en-US" dirty="0"/>
          </a:p>
          <a:p>
            <a:r>
              <a:rPr lang="en-US" dirty="0"/>
              <a:t>After paying for your permit, you will receive an email with your application number and receipt of payment.  At this point, do not assume you have a permit.  A permit is not issued until your application has been reviewed by the Building Commission. 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7096267-0A8F-4052-A30B-7729CD1F55D2}"/>
              </a:ext>
            </a:extLst>
          </p:cNvPr>
          <p:cNvSpPr/>
          <p:nvPr/>
        </p:nvSpPr>
        <p:spPr>
          <a:xfrm rot="19872389">
            <a:off x="11106150" y="111872"/>
            <a:ext cx="571500" cy="416697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768B55C-BD64-419C-AD52-D04B2169E769}"/>
              </a:ext>
            </a:extLst>
          </p:cNvPr>
          <p:cNvSpPr/>
          <p:nvPr/>
        </p:nvSpPr>
        <p:spPr>
          <a:xfrm rot="20379196">
            <a:off x="3429000" y="1714500"/>
            <a:ext cx="819150" cy="46672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60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6D95EF-6FCC-4722-9054-B2091CCAD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269791"/>
            <a:ext cx="11544300" cy="28391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54C2D89-4DFF-40B9-AD35-6956EB24D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3883262"/>
            <a:ext cx="11610975" cy="22736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07965B9-C898-4DF0-A834-E4E4C8C2F64B}"/>
              </a:ext>
            </a:extLst>
          </p:cNvPr>
          <p:cNvSpPr/>
          <p:nvPr/>
        </p:nvSpPr>
        <p:spPr>
          <a:xfrm rot="20433598">
            <a:off x="3867150" y="1724025"/>
            <a:ext cx="647700" cy="40005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EC152-4FF8-419A-AAE2-E044643CD03B}"/>
              </a:ext>
            </a:extLst>
          </p:cNvPr>
          <p:cNvSpPr txBox="1"/>
          <p:nvPr/>
        </p:nvSpPr>
        <p:spPr>
          <a:xfrm>
            <a:off x="5105400" y="739150"/>
            <a:ext cx="621982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When the permit has been issued, the </a:t>
            </a:r>
            <a:r>
              <a:rPr lang="en-US" dirty="0">
                <a:solidFill>
                  <a:srgbClr val="1C4FF4"/>
                </a:solidFill>
              </a:rPr>
              <a:t>Status</a:t>
            </a:r>
            <a:r>
              <a:rPr lang="en-US" dirty="0"/>
              <a:t> will show</a:t>
            </a:r>
            <a:r>
              <a:rPr lang="en-US" b="1" dirty="0"/>
              <a:t> ISSUED</a:t>
            </a:r>
            <a:r>
              <a:rPr lang="en-US" dirty="0"/>
              <a:t>. </a:t>
            </a:r>
          </a:p>
          <a:p>
            <a:r>
              <a:rPr lang="en-US" dirty="0"/>
              <a:t>Click Details to the right of the permit line to View permit image. 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37CE60C-9E8F-431C-821E-68753390F779}"/>
              </a:ext>
            </a:extLst>
          </p:cNvPr>
          <p:cNvSpPr/>
          <p:nvPr/>
        </p:nvSpPr>
        <p:spPr>
          <a:xfrm rot="20433598">
            <a:off x="9649741" y="1785594"/>
            <a:ext cx="647700" cy="40555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831E997-AD75-458B-85FA-986FC202562B}"/>
              </a:ext>
            </a:extLst>
          </p:cNvPr>
          <p:cNvSpPr/>
          <p:nvPr/>
        </p:nvSpPr>
        <p:spPr>
          <a:xfrm rot="20433598">
            <a:off x="8555913" y="4281378"/>
            <a:ext cx="1089962" cy="66233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58B616-6DAA-4DB5-930C-E1BE21847CD0}"/>
              </a:ext>
            </a:extLst>
          </p:cNvPr>
          <p:cNvSpPr txBox="1"/>
          <p:nvPr/>
        </p:nvSpPr>
        <p:spPr>
          <a:xfrm>
            <a:off x="323850" y="3173815"/>
            <a:ext cx="1154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the status shows issued and you are able to </a:t>
            </a:r>
            <a:r>
              <a:rPr lang="en-US" dirty="0">
                <a:solidFill>
                  <a:srgbClr val="1C4FF4"/>
                </a:solidFill>
              </a:rPr>
              <a:t>View permit image</a:t>
            </a:r>
            <a:r>
              <a:rPr lang="en-US" dirty="0"/>
              <a:t>, your permit is issued.  You will need to call </a:t>
            </a:r>
            <a:r>
              <a:rPr lang="en-US"/>
              <a:t>Nikki Rodenberg at </a:t>
            </a:r>
            <a:r>
              <a:rPr lang="en-US" dirty="0"/>
              <a:t>812-436-7867 for any inspections that will be required for your permit.  </a:t>
            </a:r>
          </a:p>
        </p:txBody>
      </p:sp>
    </p:spTree>
    <p:extLst>
      <p:ext uri="{BB962C8B-B14F-4D97-AF65-F5344CB8AC3E}">
        <p14:creationId xmlns:p14="http://schemas.microsoft.com/office/powerpoint/2010/main" val="191857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522C0-838C-458D-BBBE-82884974C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36737"/>
          </a:xfrm>
        </p:spPr>
        <p:txBody>
          <a:bodyPr/>
          <a:lstStyle/>
          <a:p>
            <a:r>
              <a:rPr lang="en-US" dirty="0"/>
              <a:t>Online Permitting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97EBDC-DE1A-4620-B5DF-8648673B31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Evansville Vanderburgh County Building Commission </a:t>
            </a:r>
          </a:p>
          <a:p>
            <a:r>
              <a:rPr lang="en-US" dirty="0"/>
              <a:t>For questions about applying online </a:t>
            </a:r>
            <a:r>
              <a:rPr lang="en-US"/>
              <a:t>call 812-435-5788, 812-436-7879</a:t>
            </a:r>
            <a:endParaRPr lang="en-US" dirty="0"/>
          </a:p>
          <a:p>
            <a:r>
              <a:rPr lang="en-US" dirty="0"/>
              <a:t>or  </a:t>
            </a:r>
          </a:p>
          <a:p>
            <a:r>
              <a:rPr lang="en-US" dirty="0"/>
              <a:t>Email permit@Evansville.in.gov</a:t>
            </a:r>
          </a:p>
        </p:txBody>
      </p:sp>
    </p:spTree>
    <p:extLst>
      <p:ext uri="{BB962C8B-B14F-4D97-AF65-F5344CB8AC3E}">
        <p14:creationId xmlns:p14="http://schemas.microsoft.com/office/powerpoint/2010/main" val="335658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6CC0EF-5A42-448C-BD1C-FF420041C3A4}"/>
              </a:ext>
            </a:extLst>
          </p:cNvPr>
          <p:cNvSpPr txBox="1"/>
          <p:nvPr/>
        </p:nvSpPr>
        <p:spPr>
          <a:xfrm>
            <a:off x="571501" y="228600"/>
            <a:ext cx="109601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To access our online permitting applications, visit the Building Commission website </a:t>
            </a:r>
          </a:p>
          <a:p>
            <a:pPr algn="ctr"/>
            <a:r>
              <a:rPr lang="en-US" sz="2100" dirty="0"/>
              <a:t>and click on the </a:t>
            </a:r>
            <a:r>
              <a:rPr lang="en-US" sz="2100" b="1" dirty="0"/>
              <a:t>ONLINE APPLICATION </a:t>
            </a:r>
            <a:r>
              <a:rPr lang="en-US" sz="2100" dirty="0"/>
              <a:t>under permitting.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06D781-7BF8-4CCA-A7B0-837132BAC8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94" r="7462" b="29806"/>
          <a:stretch/>
        </p:blipFill>
        <p:spPr>
          <a:xfrm>
            <a:off x="843651" y="1182132"/>
            <a:ext cx="10491997" cy="5236855"/>
          </a:xfrm>
          <a:prstGeom prst="rect">
            <a:avLst/>
          </a:prstGeom>
          <a:ln w="38100" cap="sq">
            <a:solidFill>
              <a:srgbClr val="000000"/>
            </a:solidFill>
            <a:miter lim="800000"/>
          </a:ln>
          <a:effectLst/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1C38B312-D212-45BA-83D3-0AE823D94CC4}"/>
              </a:ext>
            </a:extLst>
          </p:cNvPr>
          <p:cNvSpPr/>
          <p:nvPr/>
        </p:nvSpPr>
        <p:spPr>
          <a:xfrm rot="4119798">
            <a:off x="6908800" y="4464878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582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CBF7A5-F998-436A-9B7B-B2C40528F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572" y="534802"/>
            <a:ext cx="7623927" cy="5788396"/>
          </a:xfrm>
          <a:prstGeom prst="rect">
            <a:avLst/>
          </a:prstGeom>
          <a:ln w="38100" cap="sq">
            <a:solidFill>
              <a:srgbClr val="000000"/>
            </a:solidFill>
            <a:miter lim="800000"/>
          </a:ln>
          <a:effectLst/>
        </p:spPr>
      </p:pic>
      <p:sp>
        <p:nvSpPr>
          <p:cNvPr id="3" name="Arrow: Down 2">
            <a:extLst>
              <a:ext uri="{FF2B5EF4-FFF2-40B4-BE49-F238E27FC236}">
                <a16:creationId xmlns:a16="http://schemas.microsoft.com/office/drawing/2014/main" id="{E4A7902B-3C13-474F-9A61-667AB0D33A51}"/>
              </a:ext>
            </a:extLst>
          </p:cNvPr>
          <p:cNvSpPr/>
          <p:nvPr/>
        </p:nvSpPr>
        <p:spPr>
          <a:xfrm rot="4119798">
            <a:off x="3975099" y="1193800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078BC7-D627-49AA-A530-4BCA10128963}"/>
              </a:ext>
            </a:extLst>
          </p:cNvPr>
          <p:cNvSpPr txBox="1"/>
          <p:nvPr/>
        </p:nvSpPr>
        <p:spPr>
          <a:xfrm>
            <a:off x="8293100" y="534802"/>
            <a:ext cx="33313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Click on the ‘</a:t>
            </a:r>
            <a:r>
              <a:rPr lang="en-US" sz="2300" dirty="0">
                <a:solidFill>
                  <a:srgbClr val="1C4FF4"/>
                </a:solidFill>
              </a:rPr>
              <a:t>Click here to Apply Online’</a:t>
            </a:r>
            <a:r>
              <a:rPr lang="en-US" sz="23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9183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4B9EE2-E9F7-4A9D-8739-108C94BA60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78"/>
          <a:stretch/>
        </p:blipFill>
        <p:spPr>
          <a:xfrm>
            <a:off x="421225" y="254000"/>
            <a:ext cx="7285711" cy="61733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9E1BDAD-288A-4D56-ADCF-81464BAB4542}"/>
              </a:ext>
            </a:extLst>
          </p:cNvPr>
          <p:cNvSpPr txBox="1"/>
          <p:nvPr/>
        </p:nvSpPr>
        <p:spPr>
          <a:xfrm>
            <a:off x="8017564" y="254000"/>
            <a:ext cx="3753209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Select the type of permit you are applying for by clicking on the ‘</a:t>
            </a:r>
            <a:r>
              <a:rPr lang="en-US" sz="2300" dirty="0">
                <a:solidFill>
                  <a:srgbClr val="1C4FF4"/>
                </a:solidFill>
              </a:rPr>
              <a:t>Select’ </a:t>
            </a:r>
            <a:r>
              <a:rPr lang="en-US" sz="2300" dirty="0"/>
              <a:t>next to the project description.  For this example, I am going to choose </a:t>
            </a:r>
            <a:r>
              <a:rPr lang="en-US" sz="2300" b="1" dirty="0"/>
              <a:t>ELECTRICAL ALTERATION/REPAIR - RESIDENTIAL</a:t>
            </a:r>
            <a:r>
              <a:rPr lang="en-US" sz="2300" dirty="0"/>
              <a:t>.  </a:t>
            </a:r>
          </a:p>
          <a:p>
            <a:endParaRPr lang="en-US" sz="2300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820BBBFD-B742-4FD0-A790-A0524CD29D17}"/>
              </a:ext>
            </a:extLst>
          </p:cNvPr>
          <p:cNvSpPr/>
          <p:nvPr/>
        </p:nvSpPr>
        <p:spPr>
          <a:xfrm rot="17415620">
            <a:off x="1476512" y="3101008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70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B280DD-4BED-460F-81BE-D5FAE9D50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50" y="393700"/>
            <a:ext cx="8420100" cy="5562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35D5EF-B508-49B9-A88C-8F186A717827}"/>
              </a:ext>
            </a:extLst>
          </p:cNvPr>
          <p:cNvSpPr txBox="1"/>
          <p:nvPr/>
        </p:nvSpPr>
        <p:spPr>
          <a:xfrm>
            <a:off x="8984974" y="393700"/>
            <a:ext cx="274982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When entering an address, ONLY use the House Number and Street Name field.   DO NOT enter direction or street type.  </a:t>
            </a:r>
          </a:p>
          <a:p>
            <a:endParaRPr lang="en-US" sz="2300" dirty="0"/>
          </a:p>
          <a:p>
            <a:r>
              <a:rPr lang="en-US" sz="2300" dirty="0"/>
              <a:t>Example:  123 N Main Street.  Only 123 and Main should be entered. </a:t>
            </a:r>
          </a:p>
          <a:p>
            <a:endParaRPr lang="en-US" sz="2300" dirty="0"/>
          </a:p>
          <a:p>
            <a:r>
              <a:rPr lang="en-US" sz="2300" dirty="0"/>
              <a:t>Do not use the Owner and Parcel ID field. 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FD7ACA2E-D315-4451-9151-7863196054C3}"/>
              </a:ext>
            </a:extLst>
          </p:cNvPr>
          <p:cNvSpPr/>
          <p:nvPr/>
        </p:nvSpPr>
        <p:spPr>
          <a:xfrm rot="17415620">
            <a:off x="4533899" y="4914898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06014E1-926E-4F6C-A037-3BF392D85490}"/>
              </a:ext>
            </a:extLst>
          </p:cNvPr>
          <p:cNvSpPr/>
          <p:nvPr/>
        </p:nvSpPr>
        <p:spPr>
          <a:xfrm rot="20685067">
            <a:off x="4922110" y="2445622"/>
            <a:ext cx="1511300" cy="10668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97872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07EC37-4349-43C0-9843-790297511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269373"/>
            <a:ext cx="11544300" cy="18242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A8994C-33AA-4C22-BE57-16366910DB97}"/>
              </a:ext>
            </a:extLst>
          </p:cNvPr>
          <p:cNvSpPr txBox="1"/>
          <p:nvPr/>
        </p:nvSpPr>
        <p:spPr>
          <a:xfrm>
            <a:off x="323850" y="2286000"/>
            <a:ext cx="1154430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On this next page, you may be given an option of several addresses.  Choose the one that is the one you are pulling a permit for.   </a:t>
            </a:r>
          </a:p>
          <a:p>
            <a:endParaRPr lang="en-US" sz="2300" dirty="0"/>
          </a:p>
          <a:p>
            <a:r>
              <a:rPr lang="en-US" sz="2300" dirty="0"/>
              <a:t>Example:  123 N Main St.    Since you can only enter house number and street name, 123 S Main Street may populate as well.  Chose the address you are applying for.  </a:t>
            </a:r>
          </a:p>
          <a:p>
            <a:endParaRPr lang="en-US" sz="2300" dirty="0"/>
          </a:p>
          <a:p>
            <a:r>
              <a:rPr lang="en-US" sz="2300" dirty="0"/>
              <a:t>Click ‘</a:t>
            </a:r>
            <a:r>
              <a:rPr lang="en-US" sz="2300" dirty="0">
                <a:solidFill>
                  <a:srgbClr val="1C4FF4"/>
                </a:solidFill>
              </a:rPr>
              <a:t>Select and Continue</a:t>
            </a:r>
            <a:r>
              <a:rPr lang="en-US" sz="2300" dirty="0"/>
              <a:t>’ at the right of the screen next to that address. 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D1996ED2-4F67-4F42-8B19-BBF9F4746A1D}"/>
              </a:ext>
            </a:extLst>
          </p:cNvPr>
          <p:cNvSpPr/>
          <p:nvPr/>
        </p:nvSpPr>
        <p:spPr>
          <a:xfrm rot="17415620">
            <a:off x="10179327" y="1207642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121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DDD5AD4A-4EE3-4652-8F80-343A1841F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09" y="161925"/>
            <a:ext cx="7253656" cy="64959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D807502E-1F42-4709-A413-1B0EEADE2435}"/>
              </a:ext>
            </a:extLst>
          </p:cNvPr>
          <p:cNvSpPr/>
          <p:nvPr/>
        </p:nvSpPr>
        <p:spPr>
          <a:xfrm rot="5400000">
            <a:off x="3506858" y="3382275"/>
            <a:ext cx="252469" cy="345919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62B64F-E362-4636-AA57-4FB20A9B26EF}"/>
              </a:ext>
            </a:extLst>
          </p:cNvPr>
          <p:cNvSpPr/>
          <p:nvPr/>
        </p:nvSpPr>
        <p:spPr>
          <a:xfrm>
            <a:off x="1323994" y="4639722"/>
            <a:ext cx="6072449" cy="105156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7C1EBB-71A8-4BEF-BE26-EB519E6967B5}"/>
              </a:ext>
            </a:extLst>
          </p:cNvPr>
          <p:cNvSpPr txBox="1"/>
          <p:nvPr/>
        </p:nvSpPr>
        <p:spPr>
          <a:xfrm>
            <a:off x="7934325" y="327243"/>
            <a:ext cx="39909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Fill out the online application in </a:t>
            </a:r>
            <a:r>
              <a:rPr lang="en-US" b="1" dirty="0"/>
              <a:t>as much detail as possible</a:t>
            </a:r>
            <a:r>
              <a:rPr lang="en-US" dirty="0"/>
              <a:t>.  Enter something in each field if possible. The information you enter in this page is what will establish whether the permit can be issued as applied for.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68F68C-B9BE-428D-A108-628610D6B7EC}"/>
              </a:ext>
            </a:extLst>
          </p:cNvPr>
          <p:cNvSpPr txBox="1"/>
          <p:nvPr/>
        </p:nvSpPr>
        <p:spPr>
          <a:xfrm>
            <a:off x="2924175" y="4639722"/>
            <a:ext cx="3649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Always</a:t>
            </a:r>
            <a:r>
              <a:rPr lang="en-US" dirty="0"/>
              <a:t> enter something in these items.  This further establishes the scope of work and creates fee/item.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9784BD-2C88-4440-8BEC-31ADD5033C72}"/>
              </a:ext>
            </a:extLst>
          </p:cNvPr>
          <p:cNvSpPr txBox="1"/>
          <p:nvPr/>
        </p:nvSpPr>
        <p:spPr>
          <a:xfrm>
            <a:off x="4438981" y="1294948"/>
            <a:ext cx="3056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Describe scope of project here in as much detail as possible. 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4AAEE003-34CC-4902-8FC7-4F1D428135C1}"/>
              </a:ext>
            </a:extLst>
          </p:cNvPr>
          <p:cNvSpPr/>
          <p:nvPr/>
        </p:nvSpPr>
        <p:spPr>
          <a:xfrm rot="5400000">
            <a:off x="4008157" y="1266087"/>
            <a:ext cx="237809" cy="489203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6DC28A44-EBD8-4A36-BEB0-D240541355AF}"/>
              </a:ext>
            </a:extLst>
          </p:cNvPr>
          <p:cNvSpPr/>
          <p:nvPr/>
        </p:nvSpPr>
        <p:spPr>
          <a:xfrm rot="5400000">
            <a:off x="3181368" y="2044335"/>
            <a:ext cx="237809" cy="489203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7D9FC2-5C33-4531-9A31-874E7602A2C7}"/>
              </a:ext>
            </a:extLst>
          </p:cNvPr>
          <p:cNvSpPr txBox="1"/>
          <p:nvPr/>
        </p:nvSpPr>
        <p:spPr>
          <a:xfrm>
            <a:off x="3589902" y="2128616"/>
            <a:ext cx="38065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Estimated cost of labor and materials must always be listed. Do not use commas or periods in your proposed cost.</a:t>
            </a: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8BF653C1-D75F-4B68-915D-F7C385FE6F7C}"/>
              </a:ext>
            </a:extLst>
          </p:cNvPr>
          <p:cNvSpPr/>
          <p:nvPr/>
        </p:nvSpPr>
        <p:spPr>
          <a:xfrm rot="5400000">
            <a:off x="2917183" y="6065216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5291B0-7797-4971-B6E1-79FA64DD31EB}"/>
              </a:ext>
            </a:extLst>
          </p:cNvPr>
          <p:cNvSpPr txBox="1"/>
          <p:nvPr/>
        </p:nvSpPr>
        <p:spPr>
          <a:xfrm>
            <a:off x="4014047" y="5930593"/>
            <a:ext cx="29582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When application is complete, ‘Continue’ to move to next page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AB7BD30-49B1-4AD0-8D2A-36C190D3F9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7953" y="2969380"/>
            <a:ext cx="3649589" cy="297424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72BF574-F39B-4332-B618-C7010E0687EC}"/>
              </a:ext>
            </a:extLst>
          </p:cNvPr>
          <p:cNvSpPr txBox="1"/>
          <p:nvPr/>
        </p:nvSpPr>
        <p:spPr>
          <a:xfrm>
            <a:off x="3820437" y="3409882"/>
            <a:ext cx="345666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Select contractor type here.  You will be prompted to complete information depending on the type chosen.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285F2D-3454-4993-BF0A-ADCE426647B8}"/>
              </a:ext>
            </a:extLst>
          </p:cNvPr>
          <p:cNvSpPr txBox="1"/>
          <p:nvPr/>
        </p:nvSpPr>
        <p:spPr>
          <a:xfrm>
            <a:off x="8177953" y="5930592"/>
            <a:ext cx="38456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When contractor name is found, click ‘</a:t>
            </a:r>
            <a:r>
              <a:rPr lang="en-US" sz="1500" dirty="0">
                <a:solidFill>
                  <a:srgbClr val="1C4FF4"/>
                </a:solidFill>
              </a:rPr>
              <a:t>Select’.</a:t>
            </a:r>
          </a:p>
          <a:p>
            <a:r>
              <a:rPr lang="en-US" sz="1500" dirty="0">
                <a:solidFill>
                  <a:srgbClr val="1C4FF4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6402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6A822B-588C-49F3-8509-7AF7DE4B8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4" y="186985"/>
            <a:ext cx="9940387" cy="60899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1ABBDE7A-4EFA-425A-B1BB-919B465C02A6}"/>
              </a:ext>
            </a:extLst>
          </p:cNvPr>
          <p:cNvSpPr/>
          <p:nvPr/>
        </p:nvSpPr>
        <p:spPr>
          <a:xfrm rot="16358441">
            <a:off x="4246108" y="5620863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73D785DD-2905-4A0A-9303-2209D23A784B}"/>
              </a:ext>
            </a:extLst>
          </p:cNvPr>
          <p:cNvSpPr/>
          <p:nvPr/>
        </p:nvSpPr>
        <p:spPr>
          <a:xfrm rot="17042377">
            <a:off x="4212582" y="5002511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328D1-C152-40F7-8A5B-FF1B262D2086}"/>
              </a:ext>
            </a:extLst>
          </p:cNvPr>
          <p:cNvSpPr txBox="1"/>
          <p:nvPr/>
        </p:nvSpPr>
        <p:spPr>
          <a:xfrm>
            <a:off x="7743825" y="2905125"/>
            <a:ext cx="3724275" cy="23544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/>
              <a:t>This page is an overview of what you are applying for.  You can </a:t>
            </a:r>
            <a:r>
              <a:rPr lang="en-US" sz="2100" dirty="0">
                <a:solidFill>
                  <a:srgbClr val="1C4FF4"/>
                </a:solidFill>
              </a:rPr>
              <a:t>change</a:t>
            </a:r>
            <a:r>
              <a:rPr lang="en-US" sz="2100" dirty="0"/>
              <a:t> any of the information at this point.  </a:t>
            </a:r>
            <a:r>
              <a:rPr lang="en-US" sz="2100" b="1" dirty="0"/>
              <a:t>Review the information </a:t>
            </a:r>
            <a:r>
              <a:rPr lang="en-US" sz="2100" dirty="0"/>
              <a:t>before entering the validation code, agreeing to the terms and </a:t>
            </a:r>
            <a:r>
              <a:rPr lang="en-US" sz="2100" b="1" dirty="0"/>
              <a:t>submitting</a:t>
            </a:r>
            <a:r>
              <a:rPr lang="en-US" sz="21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982931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4469</TotalTime>
  <Words>651</Words>
  <Application>Microsoft Office PowerPoint</Application>
  <PresentationFormat>Widescreen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ONLINE PERMIT APPLICATION INSTRUCTIONS </vt:lpstr>
      <vt:lpstr>Online Permitting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Permitting</dc:title>
  <dc:creator>Begeman, Shannon N.</dc:creator>
  <cp:lastModifiedBy>Wade, Eric</cp:lastModifiedBy>
  <cp:revision>29</cp:revision>
  <cp:lastPrinted>2020-01-10T15:38:11Z</cp:lastPrinted>
  <dcterms:created xsi:type="dcterms:W3CDTF">2019-08-21T20:33:05Z</dcterms:created>
  <dcterms:modified xsi:type="dcterms:W3CDTF">2023-07-18T16:32:23Z</dcterms:modified>
</cp:coreProperties>
</file>